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12"/>
  </p:notesMasterIdLst>
  <p:sldIdLst>
    <p:sldId id="257" r:id="rId2"/>
    <p:sldId id="259" r:id="rId3"/>
    <p:sldId id="261" r:id="rId4"/>
    <p:sldId id="262" r:id="rId5"/>
    <p:sldId id="260" r:id="rId6"/>
    <p:sldId id="289" r:id="rId7"/>
    <p:sldId id="290" r:id="rId8"/>
    <p:sldId id="271" r:id="rId9"/>
    <p:sldId id="270"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F4A1B3-FD15-403C-B75F-26CC4CD2A378}">
          <p14:sldIdLst>
            <p14:sldId id="257"/>
            <p14:sldId id="259"/>
            <p14:sldId id="261"/>
            <p14:sldId id="262"/>
            <p14:sldId id="260"/>
          </p14:sldIdLst>
        </p14:section>
        <p14:section name="Untitled Section" id="{94EDD8C1-82D3-47A2-AE06-D1385CA8B622}">
          <p14:sldIdLst>
            <p14:sldId id="289"/>
            <p14:sldId id="290"/>
            <p14:sldId id="271"/>
            <p14:sldId id="270"/>
            <p14:sldId id="26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877" autoAdjust="0"/>
  </p:normalViewPr>
  <p:slideViewPr>
    <p:cSldViewPr snapToGrid="0">
      <p:cViewPr>
        <p:scale>
          <a:sx n="73" d="100"/>
          <a:sy n="73" d="100"/>
        </p:scale>
        <p:origin x="-6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9E979C4-834F-4BB8-8A3C-41CC81D1D71C}" type="datetimeFigureOut">
              <a:rPr lang="ar-SA" smtClean="0"/>
              <a:t>14/02/1444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72C66F1-0CA3-4CAD-AD47-E084766B60B1}" type="slidenum">
              <a:rPr lang="ar-SA" smtClean="0"/>
              <a:t>‹#›</a:t>
            </a:fld>
            <a:endParaRPr lang="ar-SA"/>
          </a:p>
        </p:txBody>
      </p:sp>
    </p:spTree>
    <p:extLst>
      <p:ext uri="{BB962C8B-B14F-4D97-AF65-F5344CB8AC3E}">
        <p14:creationId xmlns:p14="http://schemas.microsoft.com/office/powerpoint/2010/main" val="26406491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C66F1-0CA3-4CAD-AD47-E084766B60B1}" type="slidenum">
              <a:rPr lang="ar-SA" smtClean="0"/>
              <a:t>3</a:t>
            </a:fld>
            <a:endParaRPr lang="ar-SA"/>
          </a:p>
        </p:txBody>
      </p:sp>
    </p:spTree>
    <p:extLst>
      <p:ext uri="{BB962C8B-B14F-4D97-AF65-F5344CB8AC3E}">
        <p14:creationId xmlns:p14="http://schemas.microsoft.com/office/powerpoint/2010/main" val="2204594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B61BEF0D-F0BB-DE4B-95CE-6DB70DBA9567}" type="datetimeFigureOut">
              <a:rPr lang="en-US" smtClean="0"/>
              <a:pPr/>
              <a:t>9/10/2022</a:t>
            </a:fld>
            <a:endParaRPr lang="en-US" dirty="0"/>
          </a:p>
        </p:txBody>
      </p:sp>
      <p:sp>
        <p:nvSpPr>
          <p:cNvPr id="18" name="عنصر نائب للتذييل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عنصر نائب لرقم الشريحة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61BEF0D-F0BB-DE4B-95CE-6DB70DBA9567}" type="datetimeFigureOut">
              <a:rPr lang="en-US" smtClean="0"/>
              <a:pPr/>
              <a:t>9/10/2022</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37600" y="274956"/>
            <a:ext cx="2032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43"/>
            <a:ext cx="8026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5657088" y="6557946"/>
            <a:ext cx="2669952" cy="226902"/>
          </a:xfrm>
        </p:spPr>
        <p:txBody>
          <a:bodyPr/>
          <a:lstStyle>
            <a:extLst/>
          </a:lstStyle>
          <a:p>
            <a:fld id="{B61BEF0D-F0BB-DE4B-95CE-6DB70DBA9567}" type="datetimeFigureOut">
              <a:rPr lang="en-US" smtClean="0"/>
              <a:pPr/>
              <a:t>9/10/2022</a:t>
            </a:fld>
            <a:endParaRPr lang="en-US" dirty="0"/>
          </a:p>
        </p:txBody>
      </p:sp>
      <p:sp>
        <p:nvSpPr>
          <p:cNvPr id="5" name="عنصر نائب للتذييل 4"/>
          <p:cNvSpPr>
            <a:spLocks noGrp="1"/>
          </p:cNvSpPr>
          <p:nvPr>
            <p:ph type="ftr" sz="quarter" idx="11"/>
          </p:nvPr>
        </p:nvSpPr>
        <p:spPr>
          <a:xfrm>
            <a:off x="609600" y="6556248"/>
            <a:ext cx="4876800" cy="228600"/>
          </a:xfrm>
        </p:spPr>
        <p:txBody>
          <a:bodyPr/>
          <a:lstStyle>
            <a:extLst/>
          </a:lstStyle>
          <a:p>
            <a:endParaRPr lang="en-US" dirty="0"/>
          </a:p>
        </p:txBody>
      </p:sp>
      <p:sp>
        <p:nvSpPr>
          <p:cNvPr id="6" name="عنصر نائب لرقم الشريحة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61BEF0D-F0BB-DE4B-95CE-6DB70DBA9567}" type="datetimeFigureOut">
              <a:rPr lang="en-US" smtClean="0"/>
              <a:pPr/>
              <a:t>9/10/2022</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B61BEF0D-F0BB-DE4B-95CE-6DB70DBA9567}" type="datetimeFigureOut">
              <a:rPr lang="en-US" smtClean="0"/>
              <a:pPr/>
              <a:t>9/10/2022</a:t>
            </a:fld>
            <a:endParaRPr lang="en-US" dirty="0"/>
          </a:p>
        </p:txBody>
      </p:sp>
      <p:sp>
        <p:nvSpPr>
          <p:cNvPr id="5" name="عنصر نائب للتذييل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عنصر نائب لرقم الشريحة 5"/>
          <p:cNvSpPr>
            <a:spLocks noGrp="1"/>
          </p:cNvSpPr>
          <p:nvPr>
            <p:ph type="sldNum" sz="quarter" idx="12"/>
          </p:nvPr>
        </p:nvSpPr>
        <p:spPr>
          <a:xfrm>
            <a:off x="8978603" y="6555112"/>
            <a:ext cx="784448" cy="228600"/>
          </a:xfrm>
        </p:spPr>
        <p:txBody>
          <a:bodyPr/>
          <a:lstStyle>
            <a:extLst/>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61BEF0D-F0BB-DE4B-95CE-6DB70DBA9567}" type="datetimeFigureOut">
              <a:rPr lang="en-US" smtClean="0"/>
              <a:pPr/>
              <a:t>9/10/2022</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B61BEF0D-F0BB-DE4B-95CE-6DB70DBA9567}" type="datetimeFigureOut">
              <a:rPr lang="en-US" smtClean="0"/>
              <a:pPr/>
              <a:t>9/10/2022</a:t>
            </a:fld>
            <a:endParaRPr lang="en-US" dirty="0"/>
          </a:p>
        </p:txBody>
      </p:sp>
      <p:sp>
        <p:nvSpPr>
          <p:cNvPr id="8" name="عنصر نائب للتذييل 7"/>
          <p:cNvSpPr>
            <a:spLocks noGrp="1"/>
          </p:cNvSpPr>
          <p:nvPr>
            <p:ph type="ftr" sz="quarter" idx="11"/>
          </p:nvPr>
        </p:nvSpPr>
        <p:spPr/>
        <p:txBody>
          <a:bodyPr/>
          <a:lstStyle>
            <a:extLst/>
          </a:lstStyle>
          <a:p>
            <a:endParaRPr lang="en-US" dirty="0"/>
          </a:p>
        </p:txBody>
      </p:sp>
      <p:sp>
        <p:nvSpPr>
          <p:cNvPr id="9" name="عنصر نائب لرقم الشريحة 8"/>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B61BEF0D-F0BB-DE4B-95CE-6DB70DBA9567}" type="datetimeFigureOut">
              <a:rPr lang="en-US" smtClean="0"/>
              <a:pPr/>
              <a:t>9/10/2022</a:t>
            </a:fld>
            <a:endParaRPr lang="en-US" dirty="0"/>
          </a:p>
        </p:txBody>
      </p:sp>
      <p:sp>
        <p:nvSpPr>
          <p:cNvPr id="4" name="عنصر نائب للتذييل 3"/>
          <p:cNvSpPr>
            <a:spLocks noGrp="1"/>
          </p:cNvSpPr>
          <p:nvPr>
            <p:ph type="ftr" sz="quarter" idx="11"/>
          </p:nvPr>
        </p:nvSpPr>
        <p:spPr/>
        <p:txBody>
          <a:bodyPr/>
          <a:lstStyle>
            <a:extLst/>
          </a:lstStyle>
          <a:p>
            <a:endParaRPr lang="en-US" dirty="0"/>
          </a:p>
        </p:txBody>
      </p:sp>
      <p:sp>
        <p:nvSpPr>
          <p:cNvPr id="5" name="عنصر نائب لرقم الشريحة 4"/>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B61BEF0D-F0BB-DE4B-95CE-6DB70DBA9567}" type="datetimeFigureOut">
              <a:rPr lang="en-US" smtClean="0"/>
              <a:pPr/>
              <a:t>9/10/2022</a:t>
            </a:fld>
            <a:endParaRPr lang="en-US" dirty="0"/>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عنصر نائب لرقم الشريحة 3"/>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61BEF0D-F0BB-DE4B-95CE-6DB70DBA9567}" type="datetimeFigureOut">
              <a:rPr lang="en-US" smtClean="0"/>
              <a:pPr/>
              <a:t>9/10/2022</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B61BEF0D-F0BB-DE4B-95CE-6DB70DBA9567}" type="datetimeFigureOut">
              <a:rPr lang="en-US" smtClean="0"/>
              <a:pPr/>
              <a:t>9/10/2022</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10" name="عنصر نائب للصورة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B61BEF0D-F0BB-DE4B-95CE-6DB70DBA9567}" type="datetimeFigureOut">
              <a:rPr lang="en-US" smtClean="0"/>
              <a:pPr/>
              <a:t>9/10/2022</a:t>
            </a:fld>
            <a:endParaRPr lang="en-US" dirty="0"/>
          </a:p>
        </p:txBody>
      </p:sp>
      <p:sp>
        <p:nvSpPr>
          <p:cNvPr id="4" name="عنصر نائب للتذييل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عنصر نائب لرقم الشريحة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78000"/>
                <a:satMod val="220000"/>
              </a:schemeClr>
            </a:gs>
            <a:gs pos="100000">
              <a:schemeClr val="accent5">
                <a:lumMod val="20000"/>
                <a:lumOff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1492623" y="1331259"/>
            <a:ext cx="8615082" cy="4101698"/>
          </a:xfrm>
          <a:solidFill>
            <a:schemeClr val="bg2">
              <a:lumMod val="90000"/>
            </a:schemeClr>
          </a:solidFill>
        </p:spPr>
        <p:txBody>
          <a:bodyPr>
            <a:normAutofit/>
          </a:bodyPr>
          <a:lstStyle/>
          <a:p>
            <a:pPr algn="ctr"/>
            <a:r>
              <a:rPr lang="ar-SA" sz="3600" b="1" dirty="0" smtClean="0">
                <a:solidFill>
                  <a:schemeClr val="accent6"/>
                </a:solidFill>
                <a:latin typeface="Century Gothic"/>
                <a:ea typeface="+mj-ea"/>
                <a:cs typeface="Tahoma"/>
              </a:rPr>
              <a:t>عناصر مناخ الوطن العربي</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ar-SA" sz="3600" b="1" dirty="0" smtClean="0">
              <a:solidFill>
                <a:schemeClr val="accent6"/>
              </a:solidFill>
              <a:latin typeface="Century Gothic"/>
              <a:ea typeface="+mj-ea"/>
              <a:cs typeface="Tahoma"/>
            </a:endParaRPr>
          </a:p>
          <a:p>
            <a:pPr algn="ctr"/>
            <a:r>
              <a:rPr lang="ar-IQ" sz="3600" b="1" dirty="0">
                <a:solidFill>
                  <a:schemeClr val="accent6"/>
                </a:solidFill>
                <a:latin typeface="Century Gothic"/>
                <a:ea typeface="+mj-ea"/>
                <a:cs typeface="Tahoma"/>
              </a:rPr>
              <a:t/>
            </a:r>
            <a:br>
              <a:rPr lang="ar-IQ" sz="3600" b="1" dirty="0">
                <a:solidFill>
                  <a:schemeClr val="accent6"/>
                </a:solidFill>
                <a:latin typeface="Century Gothic"/>
                <a:ea typeface="+mj-ea"/>
                <a:cs typeface="Tahoma"/>
              </a:rPr>
            </a:br>
            <a:r>
              <a:rPr lang="ar-IQ" sz="3600" b="1" dirty="0" smtClean="0">
                <a:solidFill>
                  <a:schemeClr val="tx1"/>
                </a:solidFill>
                <a:latin typeface="Century Gothic"/>
                <a:ea typeface="+mj-ea"/>
                <a:cs typeface="Tahoma"/>
              </a:rPr>
              <a:t> </a:t>
            </a:r>
            <a:r>
              <a:rPr lang="en-US" sz="3600" b="1" dirty="0" smtClean="0">
                <a:solidFill>
                  <a:schemeClr val="tx1"/>
                </a:solidFill>
                <a:latin typeface="Century Gothic"/>
                <a:ea typeface="+mj-ea"/>
                <a:cs typeface="Tahoma"/>
              </a:rPr>
              <a:t>        </a:t>
            </a:r>
            <a:r>
              <a:rPr lang="ar-IQ" sz="3600" b="1" dirty="0" err="1" smtClean="0">
                <a:solidFill>
                  <a:schemeClr val="tx1"/>
                </a:solidFill>
                <a:latin typeface="Century Gothic"/>
                <a:ea typeface="+mj-ea"/>
                <a:cs typeface="Tahoma"/>
              </a:rPr>
              <a:t>م.د</a:t>
            </a:r>
            <a:r>
              <a:rPr lang="ar-IQ" sz="3600" b="1" dirty="0" smtClean="0">
                <a:solidFill>
                  <a:schemeClr val="tx1"/>
                </a:solidFill>
                <a:latin typeface="Century Gothic"/>
                <a:ea typeface="+mj-ea"/>
                <a:cs typeface="Tahoma"/>
              </a:rPr>
              <a:t> هاله محمود شاكر</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  </a:t>
            </a:r>
            <a:r>
              <a:rPr lang="ar-IQ" sz="3200" b="1" dirty="0" smtClean="0">
                <a:solidFill>
                  <a:schemeClr val="accent1">
                    <a:lumMod val="50000"/>
                  </a:schemeClr>
                </a:solidFill>
                <a:latin typeface="Times New Roman" panose="02020603050405020304" pitchFamily="18" charset="0"/>
                <a:cs typeface="Times New Roman" panose="02020603050405020304" pitchFamily="18" charset="0"/>
              </a:rPr>
              <a:t>جامعة البصرة /كلية </a:t>
            </a:r>
            <a:r>
              <a:rPr lang="ar-IQ" sz="3200" b="1" dirty="0" err="1" smtClean="0">
                <a:solidFill>
                  <a:schemeClr val="accent1">
                    <a:lumMod val="50000"/>
                  </a:schemeClr>
                </a:solidFill>
                <a:latin typeface="Times New Roman" panose="02020603050405020304" pitchFamily="18" charset="0"/>
                <a:cs typeface="Times New Roman" panose="02020603050405020304" pitchFamily="18" charset="0"/>
              </a:rPr>
              <a:t>الاداب</a:t>
            </a:r>
            <a:r>
              <a:rPr lang="ar-IQ" sz="3200" b="1" dirty="0" smtClean="0">
                <a:solidFill>
                  <a:schemeClr val="accent1">
                    <a:lumMod val="50000"/>
                  </a:schemeClr>
                </a:solidFill>
                <a:latin typeface="Times New Roman" panose="02020603050405020304" pitchFamily="18" charset="0"/>
                <a:cs typeface="Times New Roman" panose="02020603050405020304" pitchFamily="18" charset="0"/>
              </a:rPr>
              <a:t> / </a:t>
            </a:r>
            <a:r>
              <a:rPr lang="ar-IQ" sz="3200" b="1" smtClean="0">
                <a:solidFill>
                  <a:schemeClr val="accent1">
                    <a:lumMod val="50000"/>
                  </a:schemeClr>
                </a:solidFill>
                <a:latin typeface="Times New Roman" panose="02020603050405020304" pitchFamily="18" charset="0"/>
                <a:cs typeface="Times New Roman" panose="02020603050405020304" pitchFamily="18" charset="0"/>
              </a:rPr>
              <a:t>قسم الجغرافية</a:t>
            </a:r>
            <a:endParaRPr lang="ar-IQ" sz="32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9496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6 نقاط 3"/>
          <p:cNvSpPr/>
          <p:nvPr/>
        </p:nvSpPr>
        <p:spPr>
          <a:xfrm>
            <a:off x="2886915" y="188259"/>
            <a:ext cx="6315075" cy="591502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93192" lvl="1" algn="ctr" defTabSz="914400" rtl="1">
              <a:spcBef>
                <a:spcPct val="20000"/>
              </a:spcBef>
              <a:buClr>
                <a:srgbClr val="0F6FC6"/>
              </a:buClr>
              <a:buSzPct val="85000"/>
            </a:pPr>
            <a:r>
              <a:rPr lang="ar-IQ" sz="4400" b="1" dirty="0">
                <a:solidFill>
                  <a:schemeClr val="tx1"/>
                </a:solidFill>
                <a:latin typeface="Times New Roman" panose="02020603050405020304" pitchFamily="18" charset="0"/>
                <a:cs typeface="Times New Roman" panose="02020603050405020304" pitchFamily="18" charset="0"/>
              </a:rPr>
              <a:t>شكرا </a:t>
            </a:r>
            <a:r>
              <a:rPr lang="ar-IQ" sz="4400" b="1" dirty="0" err="1">
                <a:solidFill>
                  <a:schemeClr val="tx1"/>
                </a:solidFill>
                <a:latin typeface="Times New Roman" panose="02020603050405020304" pitchFamily="18" charset="0"/>
                <a:cs typeface="Times New Roman" panose="02020603050405020304" pitchFamily="18" charset="0"/>
              </a:rPr>
              <a:t>لاصغائكم</a:t>
            </a:r>
            <a:endParaRPr lang="ar-IQ"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3145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1520" y="0"/>
            <a:ext cx="9652000" cy="45719"/>
          </a:xfrm>
        </p:spPr>
        <p:txBody>
          <a:bodyPr>
            <a:normAutofit fontScale="90000"/>
          </a:bodyPr>
          <a:lstStyle/>
          <a:p>
            <a:pPr algn="r"/>
            <a:r>
              <a:rPr lang="ar-SA" dirty="0" smtClean="0">
                <a:latin typeface="Times New Roman" panose="02020603050405020304" pitchFamily="18" charset="0"/>
                <a:cs typeface="Times New Roman" panose="02020603050405020304" pitchFamily="18" charset="0"/>
              </a:rPr>
              <a:t/>
            </a:r>
            <a:br>
              <a:rPr lang="ar-SA"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33169"/>
            <a:ext cx="10865224" cy="6891169"/>
          </a:xfrm>
        </p:spPr>
        <p:txBody>
          <a:bodyPr>
            <a:noAutofit/>
          </a:bodyPr>
          <a:lstStyle/>
          <a:p>
            <a:pPr algn="just">
              <a:lnSpc>
                <a:spcPct val="150000"/>
              </a:lnSpc>
            </a:pPr>
            <a:r>
              <a:rPr lang="ar-SA" sz="2400" b="1" dirty="0">
                <a:latin typeface="Times New Roman" panose="02020603050405020304" pitchFamily="18" charset="0"/>
                <a:cs typeface="Times New Roman" panose="02020603050405020304" pitchFamily="18" charset="0"/>
              </a:rPr>
              <a:t> </a:t>
            </a:r>
            <a:r>
              <a:rPr lang="ar-SA" sz="2400" b="1" dirty="0" smtClean="0">
                <a:latin typeface="Times New Roman" panose="02020603050405020304" pitchFamily="18" charset="0"/>
                <a:cs typeface="Times New Roman" panose="02020603050405020304" pitchFamily="18" charset="0"/>
              </a:rPr>
              <a:t>تتمثل  ابرز عناصر المناخ في الوطن العربي بما ياتي:-</a:t>
            </a:r>
          </a:p>
          <a:p>
            <a:pPr algn="just">
              <a:lnSpc>
                <a:spcPct val="150000"/>
              </a:lnSpc>
            </a:pPr>
            <a:r>
              <a:rPr lang="ar-SA" sz="2400" b="1" dirty="0" smtClean="0">
                <a:solidFill>
                  <a:schemeClr val="accent1">
                    <a:lumMod val="50000"/>
                  </a:schemeClr>
                </a:solidFill>
                <a:latin typeface="Times New Roman" panose="02020603050405020304" pitchFamily="18" charset="0"/>
                <a:cs typeface="Times New Roman" panose="02020603050405020304" pitchFamily="18" charset="0"/>
              </a:rPr>
              <a:t>1.الحرارة</a:t>
            </a:r>
          </a:p>
          <a:p>
            <a:pPr algn="just">
              <a:lnSpc>
                <a:spcPct val="150000"/>
              </a:lnSpc>
            </a:pPr>
            <a:r>
              <a:rPr lang="ar-SA" sz="2400" b="1" dirty="0" smtClean="0">
                <a:solidFill>
                  <a:schemeClr val="accent1">
                    <a:lumMod val="50000"/>
                  </a:schemeClr>
                </a:solidFill>
                <a:latin typeface="Times New Roman" panose="02020603050405020304" pitchFamily="18" charset="0"/>
                <a:cs typeface="Times New Roman" panose="02020603050405020304" pitchFamily="18" charset="0"/>
              </a:rPr>
              <a:t>2.الضغط الجوي</a:t>
            </a:r>
          </a:p>
          <a:p>
            <a:pPr algn="just">
              <a:lnSpc>
                <a:spcPct val="150000"/>
              </a:lnSpc>
            </a:pPr>
            <a:r>
              <a:rPr lang="ar-SA" sz="2400" b="1" dirty="0" smtClean="0">
                <a:solidFill>
                  <a:schemeClr val="accent1">
                    <a:lumMod val="50000"/>
                  </a:schemeClr>
                </a:solidFill>
                <a:latin typeface="Times New Roman" panose="02020603050405020304" pitchFamily="18" charset="0"/>
                <a:cs typeface="Times New Roman" panose="02020603050405020304" pitchFamily="18" charset="0"/>
              </a:rPr>
              <a:t>3.الرياح</a:t>
            </a:r>
          </a:p>
          <a:p>
            <a:pPr algn="just">
              <a:lnSpc>
                <a:spcPct val="150000"/>
              </a:lnSpc>
            </a:pPr>
            <a:r>
              <a:rPr lang="ar-SA" sz="2400" b="1" dirty="0" smtClean="0">
                <a:solidFill>
                  <a:schemeClr val="accent1">
                    <a:lumMod val="50000"/>
                  </a:schemeClr>
                </a:solidFill>
                <a:latin typeface="Times New Roman" panose="02020603050405020304" pitchFamily="18" charset="0"/>
                <a:cs typeface="Times New Roman" panose="02020603050405020304" pitchFamily="18" charset="0"/>
              </a:rPr>
              <a:t>4.الامطار</a:t>
            </a:r>
            <a:endParaRPr lang="ar-SA" sz="2400" b="1"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50000"/>
              </a:lnSpc>
            </a:pPr>
            <a:endParaRPr lang="ar-SA" sz="2400" b="1" dirty="0" smtClean="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3130"/>
            <a:ext cx="8498541" cy="3334870"/>
          </a:xfrm>
          <a:prstGeom prst="rect">
            <a:avLst/>
          </a:prstGeom>
        </p:spPr>
      </p:pic>
    </p:spTree>
    <p:extLst>
      <p:ext uri="{BB962C8B-B14F-4D97-AF65-F5344CB8AC3E}">
        <p14:creationId xmlns:p14="http://schemas.microsoft.com/office/powerpoint/2010/main" val="14674669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1" y="322729"/>
            <a:ext cx="10582835" cy="6441141"/>
          </a:xfrm>
        </p:spPr>
        <p:txBody>
          <a:bodyPr>
            <a:normAutofit/>
          </a:bodyPr>
          <a:lstStyle/>
          <a:p>
            <a:pPr rtl="0"/>
            <a:endParaRPr lang="ar-SA" sz="2400" dirty="0" smtClean="0">
              <a:latin typeface="Times New Roman" panose="02020603050405020304" pitchFamily="18" charset="0"/>
              <a:cs typeface="Times New Roman" panose="02020603050405020304" pitchFamily="18" charset="0"/>
            </a:endParaRPr>
          </a:p>
          <a:p>
            <a:pPr marL="0" indent="0" rtl="0">
              <a:buNone/>
            </a:pPr>
            <a:r>
              <a:rPr lang="ar-IQ" sz="2400" dirty="0" smtClean="0">
                <a:latin typeface="Times New Roman" panose="02020603050405020304" pitchFamily="18" charset="0"/>
                <a:cs typeface="Times New Roman" panose="02020603050405020304" pitchFamily="18" charset="0"/>
              </a:rPr>
              <a:t> </a:t>
            </a:r>
            <a:r>
              <a:rPr lang="ar-SA" sz="3200" b="1" dirty="0">
                <a:latin typeface="Times New Roman" panose="02020603050405020304" pitchFamily="18" charset="0"/>
                <a:cs typeface="Times New Roman" panose="02020603050405020304" pitchFamily="18" charset="0"/>
              </a:rPr>
              <a:t> </a:t>
            </a:r>
            <a:r>
              <a:rPr lang="ar-SA" sz="3200" b="1" dirty="0" smtClean="0">
                <a:latin typeface="Times New Roman" panose="02020603050405020304" pitchFamily="18" charset="0"/>
                <a:cs typeface="Times New Roman" panose="02020603050405020304" pitchFamily="18" charset="0"/>
              </a:rPr>
              <a:t>اولا:-الحرارة</a:t>
            </a:r>
          </a:p>
          <a:p>
            <a:pPr marL="0" indent="0" rtl="0">
              <a:buNone/>
            </a:pPr>
            <a:r>
              <a:rPr lang="ar-SA" sz="2800" b="1" dirty="0" smtClean="0">
                <a:latin typeface="Times New Roman" panose="02020603050405020304" pitchFamily="18" charset="0"/>
                <a:cs typeface="Times New Roman" panose="02020603050405020304" pitchFamily="18" charset="0"/>
              </a:rPr>
              <a:t>في ظل حركة الشمس الظاهرية بين المداريين (الجدي والسرطان)خلال السنة فان اشعة الشمس تتعامد على النصف الجنوبي وضمن العروض المدارية خلال فصل الشتاء لذالك ترتفع درجات الحرارة على الاجزاء الجنوبية للوطن العربي حيث سجلت محطات جنوب السودان اعلى درجات الحرارة في فصل الشتاء.</a:t>
            </a:r>
          </a:p>
          <a:p>
            <a:pPr marL="0" indent="0" rtl="0">
              <a:buNone/>
            </a:pPr>
            <a:r>
              <a:rPr lang="ar-SA" sz="2800" b="1" dirty="0" smtClean="0">
                <a:latin typeface="Times New Roman" panose="02020603050405020304" pitchFamily="18" charset="0"/>
                <a:cs typeface="Times New Roman" panose="02020603050405020304" pitchFamily="18" charset="0"/>
              </a:rPr>
              <a:t>بينما تنخفض تدريجيا بالاتجاة شمالا حيث يصبح المناخ معتدلا وخاصة الجهات الساحلية المطلة على البحر المتوسط والمحيط الاطلسي.</a:t>
            </a:r>
          </a:p>
          <a:p>
            <a:pPr marL="0" indent="0" rtl="0">
              <a:buNone/>
            </a:pPr>
            <a:r>
              <a:rPr lang="ar-SA" sz="2800" b="1" dirty="0" smtClean="0">
                <a:latin typeface="Times New Roman" panose="02020603050405020304" pitchFamily="18" charset="0"/>
                <a:cs typeface="Times New Roman" panose="02020603050405020304" pitchFamily="18" charset="0"/>
              </a:rPr>
              <a:t>ترتفع درجات الحرارة ارتفاعا كبيرا في المناطق الصحراوية التي تقع بين دائرتي عرض 18_30 شمالا .والتي تمتد بين الخليج العربي والمحيط الاطلسي في كل شبه الجزيرة العربية وبادية الشام والاقسام الوسطى والجنوبية من العراق وكذالك الاجزاء الجنوبية من المغرب ومصر والسودان.</a:t>
            </a:r>
          </a:p>
        </p:txBody>
      </p:sp>
    </p:spTree>
    <p:extLst>
      <p:ext uri="{BB962C8B-B14F-4D97-AF65-F5344CB8AC3E}">
        <p14:creationId xmlns:p14="http://schemas.microsoft.com/office/powerpoint/2010/main" val="20791458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84093" y="201706"/>
            <a:ext cx="10251141" cy="6499411"/>
          </a:xfrm>
        </p:spPr>
        <p:txBody>
          <a:bodyPr>
            <a:normAutofit/>
          </a:bodyPr>
          <a:lstStyle/>
          <a:p>
            <a:r>
              <a:rPr lang="ar-SA" sz="2400" dirty="0" smtClean="0">
                <a:latin typeface="Times New Roman" panose="02020603050405020304" pitchFamily="18" charset="0"/>
                <a:cs typeface="Times New Roman" panose="02020603050405020304" pitchFamily="18" charset="0"/>
              </a:rPr>
              <a:t>الضغط الجوي:-</a:t>
            </a:r>
          </a:p>
          <a:p>
            <a:r>
              <a:rPr lang="ar-SA" sz="2400" dirty="0" smtClean="0">
                <a:latin typeface="Times New Roman" panose="02020603050405020304" pitchFamily="18" charset="0"/>
                <a:cs typeface="Times New Roman" panose="02020603050405020304" pitchFamily="18" charset="0"/>
              </a:rPr>
              <a:t>يتاثر مناخ الوطن العربي بحكم موقعة الجغرافي بظواهر اساسية لها علاقة بنظام الضغط الجوي ونظم الرياح التي تسود اقاليمة وتوزيعها كالاتي:-</a:t>
            </a:r>
          </a:p>
          <a:p>
            <a:r>
              <a:rPr lang="ar-SA" sz="2400" dirty="0" smtClean="0">
                <a:latin typeface="Times New Roman" panose="02020603050405020304" pitchFamily="18" charset="0"/>
                <a:cs typeface="Times New Roman" panose="02020603050405020304" pitchFamily="18" charset="0"/>
              </a:rPr>
              <a:t>1.منطقة الضغط العالي الازوري فيما وراء مدار السرطان يكون مركزها قريب من جزر ازور في المحيط الاطلسي .</a:t>
            </a:r>
          </a:p>
          <a:p>
            <a:r>
              <a:rPr lang="ar-SA" sz="2400" dirty="0" smtClean="0">
                <a:latin typeface="Times New Roman" panose="02020603050405020304" pitchFamily="18" charset="0"/>
                <a:cs typeface="Times New Roman" panose="02020603050405020304" pitchFamily="18" charset="0"/>
              </a:rPr>
              <a:t>2.منطقة الضغط المنخفض الاستوائي وتكون الى جنوب خط الاستواء فيفصل الشتاء وتنتقل مع حركة الشمس الظاهرية حتى تقترب من مدار السرطان في فصل الصيف.</a:t>
            </a:r>
          </a:p>
          <a:p>
            <a:r>
              <a:rPr lang="ar-SA" sz="2400" dirty="0" smtClean="0">
                <a:latin typeface="Times New Roman" panose="02020603050405020304" pitchFamily="18" charset="0"/>
                <a:cs typeface="Times New Roman" panose="02020603050405020304" pitchFamily="18" charset="0"/>
              </a:rPr>
              <a:t>3.حالة الضغط فوق القارة الاسيوية وعلى الاخص في النصف الغربي للقارة ويكون مرتفع شتاء ومنخفض صيفا,</a:t>
            </a:r>
          </a:p>
          <a:p>
            <a:r>
              <a:rPr lang="ar-SA" sz="2400" dirty="0" smtClean="0">
                <a:latin typeface="Times New Roman" panose="02020603050405020304" pitchFamily="18" charset="0"/>
                <a:cs typeface="Times New Roman" panose="02020603050405020304" pitchFamily="18" charset="0"/>
              </a:rPr>
              <a:t>4.حالة الضغط الجوي في المحيط الهندي ويكون منخفضا شتاء </a:t>
            </a:r>
          </a:p>
          <a:p>
            <a:r>
              <a:rPr lang="ar-SA" sz="2400" dirty="0" smtClean="0">
                <a:latin typeface="Times New Roman" panose="02020603050405020304" pitchFamily="18" charset="0"/>
                <a:cs typeface="Times New Roman" panose="02020603050405020304" pitchFamily="18" charset="0"/>
              </a:rPr>
              <a:t>5.المنخفضات الجوية الاعصارية التي تتكون فوق الحوض الغربي للبحر المتوسط وتسير </a:t>
            </a: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8446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2890"/>
            <a:ext cx="10851776" cy="6595110"/>
          </a:xfrm>
        </p:spPr>
        <p:txBody>
          <a:bodyPr>
            <a:normAutofit/>
          </a:bodyPr>
          <a:lstStyle/>
          <a:p>
            <a:pPr marL="0" indent="0">
              <a:buNone/>
            </a:pPr>
            <a:r>
              <a:rPr lang="ar-SA" sz="2800" dirty="0" smtClean="0">
                <a:latin typeface="Times New Roman" panose="02020603050405020304" pitchFamily="18" charset="0"/>
                <a:cs typeface="Times New Roman" panose="02020603050405020304" pitchFamily="18" charset="0"/>
              </a:rPr>
              <a:t>ان النطاقات الضغطية ليس لها تاثير واحد على الوطن العربي طول السنة بل ان احدها قد يضعف في فصل ليتاثر بباقي النطاقات في فصول اخرى</a:t>
            </a:r>
          </a:p>
          <a:p>
            <a:pPr>
              <a:buFontTx/>
              <a:buChar char="-"/>
            </a:pPr>
            <a:r>
              <a:rPr lang="ar-SA" sz="2800" dirty="0" smtClean="0">
                <a:latin typeface="Times New Roman" panose="02020603050405020304" pitchFamily="18" charset="0"/>
                <a:cs typeface="Times New Roman" panose="02020603050405020304" pitchFamily="18" charset="0"/>
              </a:rPr>
              <a:t>ففي فصل الشتاء تقع معظم اجزاء الوطن العربي تحت تاثير نطاق الضغط العالي .ويتاثر ايضا بالكتل الهواية القطبية باردة قادمة من وسط قارة اسيا وكتل قارية باردة قادمة من وسط قارة اوربا وشرقها .</a:t>
            </a:r>
          </a:p>
          <a:p>
            <a:pPr>
              <a:buFontTx/>
              <a:buChar char="-"/>
            </a:pPr>
            <a:r>
              <a:rPr lang="ar-SA" sz="2800" dirty="0" smtClean="0">
                <a:latin typeface="Times New Roman" panose="02020603050405020304" pitchFamily="18" charset="0"/>
                <a:cs typeface="Times New Roman" panose="02020603050405020304" pitchFamily="18" charset="0"/>
              </a:rPr>
              <a:t>-.في فصل الصيف يتراجع مركز الضغط الجوي المرتفع الازوري نحو الشمال ويتركز فوق حوض البحر المتوسط مركز ضغط جوي مرتفع وعلى الصحراء الافريقية الكبرى مركز الضغط الجوي المنخفض.ويترتب على ذالك هبوب الرياح التجارية الجافة التي تصل حتى دائرة عرض 18 شمالا .</a:t>
            </a:r>
            <a:endParaRPr lang="ar-S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9765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83" y="1"/>
            <a:ext cx="9342717" cy="484094"/>
          </a:xfrm>
        </p:spPr>
        <p:txBody>
          <a:bodyPr>
            <a:normAutofit/>
          </a:bodyPr>
          <a:lstStyle/>
          <a:p>
            <a:pPr algn="ctr"/>
            <a:r>
              <a:rPr lang="ar-SA" sz="2800" dirty="0" smtClean="0">
                <a:latin typeface="Times New Roman" panose="02020603050405020304" pitchFamily="18" charset="0"/>
                <a:cs typeface="Times New Roman" panose="02020603050405020304" pitchFamily="18" charset="0"/>
              </a:rPr>
              <a:t>الرياح المحلية</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887506"/>
            <a:ext cx="9652000" cy="5568231"/>
          </a:xfrm>
        </p:spPr>
        <p:txBody>
          <a:bodyPr>
            <a:normAutofit lnSpcReduction="10000"/>
          </a:bodyPr>
          <a:lstStyle/>
          <a:p>
            <a:endParaRPr lang="en-US" sz="1800" dirty="0"/>
          </a:p>
          <a:p>
            <a:pPr lvl="1"/>
            <a:r>
              <a:rPr lang="ar-SA" sz="2400" dirty="0" smtClean="0">
                <a:solidFill>
                  <a:schemeClr val="accent1">
                    <a:lumMod val="50000"/>
                  </a:schemeClr>
                </a:solidFill>
                <a:latin typeface="Arial" panose="020B0604020202020204" pitchFamily="34" charset="0"/>
                <a:cs typeface="Arial" panose="020B0604020202020204" pitchFamily="34" charset="0"/>
              </a:rPr>
              <a:t>تهب في مقدمة المنخفضات المارة في حوض البحر المتوسط رياح دافئة او جافة بحيث تختلف في اتجاهاتها واوقات هبوبها فمنها مايبدا هبوبة في اواخر الشتاء وبعضها الاخر يظهر في الربيع اوائل الصيف وتسمى هذة الرياح المحلية بمسميات مختلفة .</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في مصر تعرف برياح الخماسين</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في ليبيا تعرف برياح القبلي</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في المغرب تعرف برياح السولانو او السيركو</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في السودان تعرف برياح الهبوب</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وتعرف في العراق ولبنان وسورية والاردن باسم الرياح الشرقية </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وفي الخليج العربي تعرف برياح القوس </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وفي شبة الجزيرة العربية تعرف برياح السموم </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ويصاحب هذة الرياح تغيرات سريعة في درجات الحرارة بمعدلات تتراوح مابين 10_15 م</a:t>
            </a:r>
          </a:p>
          <a:p>
            <a:pPr lvl="1"/>
            <a:r>
              <a:rPr lang="ar-SA" sz="2400" dirty="0" smtClean="0">
                <a:solidFill>
                  <a:schemeClr val="accent1">
                    <a:lumMod val="50000"/>
                  </a:schemeClr>
                </a:solidFill>
                <a:latin typeface="Arial" panose="020B0604020202020204" pitchFamily="34" charset="0"/>
                <a:cs typeface="Arial" panose="020B0604020202020204" pitchFamily="34" charset="0"/>
              </a:rPr>
              <a:t>وتعمل على جفاف اوراق النبات وثمارة وتجعل النباتات اكثر عرضة للحرائق كما تسبب صعوبة تنفس الانسان وتثير الغبار والتراب في الجو.</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30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891540"/>
            <a:ext cx="8641976" cy="5716775"/>
          </a:xfrm>
        </p:spPr>
      </p:pic>
    </p:spTree>
    <p:extLst>
      <p:ext uri="{BB962C8B-B14F-4D97-AF65-F5344CB8AC3E}">
        <p14:creationId xmlns:p14="http://schemas.microsoft.com/office/powerpoint/2010/main" val="212505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285750"/>
            <a:ext cx="10865224" cy="6572250"/>
          </a:xfrm>
        </p:spPr>
        <p:txBody>
          <a:bodyPr>
            <a:normAutofit/>
          </a:bodyPr>
          <a:lstStyle/>
          <a:p>
            <a:pPr marL="0" indent="0" algn="just">
              <a:lnSpc>
                <a:spcPct val="150000"/>
              </a:lnSpc>
              <a:buNone/>
            </a:pPr>
            <a:endParaRPr lang="ar-SA" b="1" dirty="0" smtClean="0">
              <a:latin typeface="Times New Roman" panose="02020603050405020304" pitchFamily="18" charset="0"/>
              <a:cs typeface="Times New Roman" panose="02020603050405020304" pitchFamily="18" charset="0"/>
            </a:endParaRPr>
          </a:p>
          <a:p>
            <a:pPr marL="0" indent="0" algn="just">
              <a:buNone/>
            </a:pPr>
            <a:r>
              <a:rPr lang="ar-SA" b="1" dirty="0" smtClean="0">
                <a:latin typeface="Times New Roman" panose="02020603050405020304" pitchFamily="18" charset="0"/>
                <a:cs typeface="Times New Roman" panose="02020603050405020304" pitchFamily="18" charset="0"/>
              </a:rPr>
              <a:t>4.الامطار </a:t>
            </a:r>
          </a:p>
          <a:p>
            <a:pPr marL="0" indent="0" algn="just">
              <a:buNone/>
            </a:pPr>
            <a:r>
              <a:rPr lang="ar-SA" b="1" dirty="0" smtClean="0">
                <a:latin typeface="Times New Roman" panose="02020603050405020304" pitchFamily="18" charset="0"/>
                <a:cs typeface="Times New Roman" panose="02020603050405020304" pitchFamily="18" charset="0"/>
              </a:rPr>
              <a:t>من مميزات الامطار في الوطن العربي</a:t>
            </a:r>
          </a:p>
          <a:p>
            <a:pPr marL="0" indent="0" algn="just">
              <a:buNone/>
            </a:pPr>
            <a:r>
              <a:rPr lang="ar-SA" b="1" dirty="0" smtClean="0">
                <a:latin typeface="Times New Roman" panose="02020603050405020304" pitchFamily="18" charset="0"/>
                <a:cs typeface="Times New Roman" panose="02020603050405020304" pitchFamily="18" charset="0"/>
              </a:rPr>
              <a:t>1.ان الامطار قليلة بصفة عامة (اقل من 250 )ملم ولايستثنى من ذالك سوا سواحل المغرب ولبنان والمناطق المدارية ذات المطر الصيفي</a:t>
            </a:r>
          </a:p>
          <a:p>
            <a:pPr marL="0" indent="0" algn="just">
              <a:buNone/>
            </a:pPr>
            <a:r>
              <a:rPr lang="ar-SA" b="1" dirty="0" smtClean="0">
                <a:latin typeface="Times New Roman" panose="02020603050405020304" pitchFamily="18" charset="0"/>
                <a:cs typeface="Times New Roman" panose="02020603050405020304" pitchFamily="18" charset="0"/>
              </a:rPr>
              <a:t>2.تمتاز بالتذبذب وهذا ينعكس على الانتاج الزراعي</a:t>
            </a:r>
          </a:p>
          <a:p>
            <a:pPr marL="0" indent="0" algn="just">
              <a:buNone/>
            </a:pPr>
            <a:r>
              <a:rPr lang="ar-SA" b="1" dirty="0" smtClean="0">
                <a:latin typeface="Times New Roman" panose="02020603050405020304" pitchFamily="18" charset="0"/>
                <a:cs typeface="Times New Roman" panose="02020603050405020304" pitchFamily="18" charset="0"/>
              </a:rPr>
              <a:t>3.تسقط في ايام معدودة في فصل التساقط وقد يكون سقوطها على شكل زخات عنيفة ثم تنتهي بسرعة.</a:t>
            </a:r>
          </a:p>
          <a:p>
            <a:pPr marL="0" indent="0" algn="just">
              <a:buNone/>
            </a:pPr>
            <a:r>
              <a:rPr lang="ar-SA" b="1" dirty="0" smtClean="0">
                <a:latin typeface="Times New Roman" panose="02020603050405020304" pitchFamily="18" charset="0"/>
                <a:cs typeface="Times New Roman" panose="02020603050405020304" pitchFamily="18" charset="0"/>
              </a:rPr>
              <a:t>4.ان المناطق الممطرة تظهر في اطراف الاقاليم الشمالية واطرافة الجنوبية واذا  كانت الاطراف الشمالية مطرها شتوي واطرافة الجنوبية مطرها صيفي فان هذا  انعكاس للموقع الجغرافي المتوسط بين المناطق المعتدلة والمناطق المدارية.</a:t>
            </a:r>
            <a:endParaRPr 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580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285749"/>
            <a:ext cx="10865224" cy="6572251"/>
          </a:xfrm>
        </p:spPr>
        <p:txBody>
          <a:bodyPr>
            <a:normAutofit/>
          </a:bodyPr>
          <a:lstStyle/>
          <a:p>
            <a:pPr marL="0" lvl="0" indent="0" algn="just">
              <a:buNone/>
            </a:pPr>
            <a:endParaRPr lang="ar-SA" sz="3200" b="1"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ar-SA" sz="24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54" y="3864411"/>
            <a:ext cx="5378825" cy="29935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11" y="84916"/>
            <a:ext cx="7301753" cy="3980329"/>
          </a:xfrm>
          <a:prstGeom prst="rect">
            <a:avLst/>
          </a:prstGeom>
        </p:spPr>
      </p:pic>
    </p:spTree>
    <p:extLst>
      <p:ext uri="{BB962C8B-B14F-4D97-AF65-F5344CB8AC3E}">
        <p14:creationId xmlns:p14="http://schemas.microsoft.com/office/powerpoint/2010/main" val="36203913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1475</TotalTime>
  <Words>439</Words>
  <Application>Microsoft Office PowerPoint</Application>
  <PresentationFormat>مخصص</PresentationFormat>
  <Paragraphs>47</Paragraphs>
  <Slides>10</Slides>
  <Notes>1</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وافر</vt:lpstr>
      <vt:lpstr>عرض تقديمي في PowerPoint</vt:lpstr>
      <vt:lpstr> </vt:lpstr>
      <vt:lpstr>عرض تقديمي في PowerPoint</vt:lpstr>
      <vt:lpstr>عرض تقديمي في PowerPoint</vt:lpstr>
      <vt:lpstr>عرض تقديمي في PowerPoint</vt:lpstr>
      <vt:lpstr>الرياح المحلية</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ابو محمد</dc:creator>
  <cp:lastModifiedBy>DR.Ahmed Saker 2O11</cp:lastModifiedBy>
  <cp:revision>162</cp:revision>
  <dcterms:created xsi:type="dcterms:W3CDTF">2014-10-19T20:10:45Z</dcterms:created>
  <dcterms:modified xsi:type="dcterms:W3CDTF">2022-09-10T10:37:19Z</dcterms:modified>
</cp:coreProperties>
</file>